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7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0" r:id="rId14"/>
    <p:sldId id="271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38138"/>
            <a:ext cx="91440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2667000" cy="381000"/>
          </a:xfrm>
          <a:prstGeom prst="rect">
            <a:avLst/>
          </a:prstGeom>
          <a:solidFill>
            <a:srgbClr val="4975A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667000" y="0"/>
            <a:ext cx="6477000" cy="381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3048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572000" y="43434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6096000"/>
            <a:ext cx="6477000" cy="762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" name="Picture 13" descr="Logo 2007-Bo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795338" cy="893763"/>
          </a:xfrm>
          <a:prstGeom prst="rect">
            <a:avLst/>
          </a:prstGeom>
          <a:noFill/>
          <a:effectLst>
            <a:outerShdw dist="52363" dir="4557825" algn="ctr" rotWithShape="0">
              <a:schemeClr val="tx2">
                <a:alpha val="50000"/>
              </a:schemeClr>
            </a:outerShdw>
          </a:effectLst>
        </p:spPr>
      </p:pic>
      <p:pic>
        <p:nvPicPr>
          <p:cNvPr id="11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4575" y="5661025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001713" y="6096000"/>
            <a:ext cx="525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National Center for Higher Education Management Systems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1001713" y="6278563"/>
            <a:ext cx="52578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</a:rPr>
              <a:t>3035 Center Green Drive, Suite 150</a:t>
            </a:r>
          </a:p>
          <a:p>
            <a:pPr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</a:rPr>
              <a:t>Boulder, Colorado 80301</a:t>
            </a:r>
          </a:p>
        </p:txBody>
      </p:sp>
      <p:pic>
        <p:nvPicPr>
          <p:cNvPr id="14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066800"/>
            <a:ext cx="2819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0"/>
            <a:ext cx="7772400" cy="1470025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495800"/>
            <a:ext cx="6400800" cy="990600"/>
          </a:xfrm>
        </p:spPr>
        <p:txBody>
          <a:bodyPr/>
          <a:lstStyle>
            <a:lvl1pPr marL="0" indent="0" algn="r">
              <a:buFontTx/>
              <a:buNone/>
              <a:defRPr sz="1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7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9EF94-11F5-4F54-ADBA-BAADC72DF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09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9EF94-11F5-4F54-ADBA-BAADC72DF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02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1714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42925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64170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38138"/>
            <a:ext cx="91440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2667000" cy="381000"/>
          </a:xfrm>
          <a:prstGeom prst="rect">
            <a:avLst/>
          </a:prstGeom>
          <a:solidFill>
            <a:srgbClr val="4975A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667000" y="0"/>
            <a:ext cx="6477000" cy="381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3048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572000" y="43434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6096000"/>
            <a:ext cx="6477000" cy="762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" name="Picture 13" descr="Logo 2007-Bo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795338" cy="893763"/>
          </a:xfrm>
          <a:prstGeom prst="rect">
            <a:avLst/>
          </a:prstGeom>
          <a:noFill/>
          <a:effectLst>
            <a:outerShdw dist="52363" dir="4557825" algn="ctr" rotWithShape="0">
              <a:schemeClr val="tx2">
                <a:alpha val="50000"/>
              </a:schemeClr>
            </a:outerShdw>
          </a:effectLst>
        </p:spPr>
      </p:pic>
      <p:pic>
        <p:nvPicPr>
          <p:cNvPr id="11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4575" y="5661025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001713" y="6096000"/>
            <a:ext cx="525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National Center for Higher Education Management Systems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1001713" y="6278563"/>
            <a:ext cx="52578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</a:rPr>
              <a:t>3035 Center Green Drive, Suite 150</a:t>
            </a:r>
          </a:p>
          <a:p>
            <a:pPr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</a:rPr>
              <a:t>Boulder, Colorado 80301</a:t>
            </a:r>
          </a:p>
        </p:txBody>
      </p:sp>
      <p:pic>
        <p:nvPicPr>
          <p:cNvPr id="14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066800"/>
            <a:ext cx="2819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0"/>
            <a:ext cx="7772400" cy="1470025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495800"/>
            <a:ext cx="6400800" cy="990600"/>
          </a:xfrm>
        </p:spPr>
        <p:txBody>
          <a:bodyPr/>
          <a:lstStyle>
            <a:lvl1pPr marL="0" indent="0" algn="r">
              <a:buFontTx/>
              <a:buNone/>
              <a:defRPr sz="1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83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4850" y="6613525"/>
            <a:ext cx="9144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959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4850" y="6613525"/>
            <a:ext cx="9144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317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4850" y="6613525"/>
            <a:ext cx="9144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156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4850" y="6613525"/>
            <a:ext cx="9144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781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368"/>
            <a:ext cx="8229600" cy="9579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4850" y="6613525"/>
            <a:ext cx="914400" cy="244475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20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4850" y="6613525"/>
            <a:ext cx="9144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3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9EF94-11F5-4F54-ADBA-BAADC72DF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9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4850" y="6613525"/>
            <a:ext cx="9144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40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4850" y="6613525"/>
            <a:ext cx="9144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2620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4850" y="6613525"/>
            <a:ext cx="9144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8240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4850" y="6613525"/>
            <a:ext cx="9144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6825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1714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42925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850" y="6613525"/>
            <a:ext cx="914400" cy="24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A5ADAE68-1203-4C95-8065-69FBB3845CE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697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9EF94-11F5-4F54-ADBA-BAADC72DF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9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9EF94-11F5-4F54-ADBA-BAADC72DF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9EF94-11F5-4F54-ADBA-BAADC72DF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2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368"/>
            <a:ext cx="8229600" cy="9579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+mj-lt"/>
              </a:defRPr>
            </a:lvl1pPr>
          </a:lstStyle>
          <a:p>
            <a:fld id="{EA69EF94-11F5-4F54-ADBA-BAADC72DF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0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9EF94-11F5-4F54-ADBA-BAADC72DF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9EF94-11F5-4F54-ADBA-BAADC72DF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3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9EF94-11F5-4F54-ADBA-BAADC72DF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4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10"/>
          <p:cNvPicPr>
            <a:picLocks noChangeAspect="1" noChangeArrowheads="1"/>
          </p:cNvPicPr>
          <p:nvPr/>
        </p:nvPicPr>
        <p:blipFill>
          <a:blip r:embed="rId14" cstate="print"/>
          <a:srcRect l="14954" b="20168"/>
          <a:stretch>
            <a:fillRect/>
          </a:stretch>
        </p:blipFill>
        <p:spPr bwMode="auto">
          <a:xfrm>
            <a:off x="0" y="5953125"/>
            <a:ext cx="8667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850" y="6613525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4975AD"/>
                </a:solidFill>
              </a:defRPr>
            </a:lvl1pPr>
          </a:lstStyle>
          <a:p>
            <a:fld id="{EA69EF94-11F5-4F54-ADBA-BAADC72DFD04}" type="slidenum">
              <a:rPr lang="en-US" smtClean="0"/>
              <a:t>‹#›</a:t>
            </a:fld>
            <a:endParaRPr lang="en-US"/>
          </a:p>
        </p:txBody>
      </p:sp>
      <p:pic>
        <p:nvPicPr>
          <p:cNvPr id="46086" name="Picture 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9125" y="6457950"/>
            <a:ext cx="8604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838200" y="6400800"/>
            <a:ext cx="1143000" cy="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5883275" y="-4763"/>
            <a:ext cx="831850" cy="233363"/>
          </a:xfrm>
          <a:prstGeom prst="rect">
            <a:avLst/>
          </a:prstGeom>
          <a:solidFill>
            <a:srgbClr val="4975AD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6705600" y="-4763"/>
            <a:ext cx="2438400" cy="2333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80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Tahom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Tahom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Tahom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Tahom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Tahom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Tahom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Tahom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10"/>
          <p:cNvPicPr>
            <a:picLocks noChangeAspect="1" noChangeArrowheads="1"/>
          </p:cNvPicPr>
          <p:nvPr/>
        </p:nvPicPr>
        <p:blipFill>
          <a:blip r:embed="rId14" cstate="print"/>
          <a:srcRect l="14954" b="20168"/>
          <a:stretch>
            <a:fillRect/>
          </a:stretch>
        </p:blipFill>
        <p:spPr bwMode="auto">
          <a:xfrm>
            <a:off x="0" y="5953125"/>
            <a:ext cx="8667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6086" name="Picture 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9125" y="6457950"/>
            <a:ext cx="8604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838200" y="6400800"/>
            <a:ext cx="1143000" cy="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5883275" y="-4763"/>
            <a:ext cx="831850" cy="233363"/>
          </a:xfrm>
          <a:prstGeom prst="rect">
            <a:avLst/>
          </a:prstGeom>
          <a:solidFill>
            <a:srgbClr val="4975AD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6705600" y="-4763"/>
            <a:ext cx="2438400" cy="2333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4850" y="6613525"/>
            <a:ext cx="914400" cy="24447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59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Tahom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Tahom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Tahom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Tahom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Tahom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Tahom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Tahom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975A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Cost Driver Analysis: </a:t>
            </a:r>
            <a:br>
              <a:rPr lang="en-US" dirty="0" smtClean="0"/>
            </a:br>
            <a:r>
              <a:rPr lang="en-US" dirty="0" smtClean="0"/>
              <a:t>General Approach to the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/>
              <a:t>Expert Team Meeting</a:t>
            </a:r>
            <a:r>
              <a:rPr lang="en-US" dirty="0"/>
              <a:t/>
            </a:r>
            <a:br>
              <a:rPr lang="en-US" dirty="0"/>
            </a:br>
            <a:r>
              <a:rPr lang="en-US" sz="1400" dirty="0"/>
              <a:t>Denver, Colorado</a:t>
            </a:r>
            <a:br>
              <a:rPr lang="en-US" sz="1400" dirty="0"/>
            </a:br>
            <a:r>
              <a:rPr lang="en-US" sz="1400" dirty="0"/>
              <a:t>August 27</a:t>
            </a:r>
            <a:r>
              <a:rPr lang="en-US" sz="1400" dirty="0" smtClean="0"/>
              <a:t>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50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  <a:br>
              <a:rPr lang="en-US" dirty="0" smtClean="0"/>
            </a:br>
            <a:r>
              <a:rPr lang="en-US" sz="18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lphaUcPeriod" startAt="5"/>
            </a:pPr>
            <a:r>
              <a:rPr lang="en-US" dirty="0" smtClean="0"/>
              <a:t>Delivery method factors*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Class/section size distribution</a:t>
            </a:r>
          </a:p>
          <a:p>
            <a:pPr marL="1257300" lvl="2" indent="-457200"/>
            <a:r>
              <a:rPr lang="en-US" dirty="0" smtClean="0"/>
              <a:t>Common data set for total</a:t>
            </a:r>
          </a:p>
          <a:p>
            <a:pPr marL="1257300" lvl="2" indent="-457200"/>
            <a:r>
              <a:rPr lang="en-US" dirty="0" smtClean="0"/>
              <a:t>By 2-digit CIP &amp; Level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Number in each category taught by</a:t>
            </a:r>
            <a:endParaRPr lang="en-US" dirty="0"/>
          </a:p>
          <a:p>
            <a:pPr marL="1257300" lvl="2" indent="-457200"/>
            <a:r>
              <a:rPr lang="en-US" dirty="0" smtClean="0"/>
              <a:t>FT Faculty</a:t>
            </a:r>
          </a:p>
          <a:p>
            <a:pPr marL="1257300" lvl="2" indent="-457200"/>
            <a:r>
              <a:rPr lang="en-US" dirty="0" smtClean="0"/>
              <a:t>PT Faculty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Number and proportion of SCH taught by FT Faculty</a:t>
            </a:r>
            <a:endParaRPr lang="en-US" dirty="0"/>
          </a:p>
          <a:p>
            <a:pPr marL="1257300" lvl="2" indent="-457200"/>
            <a:r>
              <a:rPr lang="en-US" dirty="0" smtClean="0"/>
              <a:t>By level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Number and percent </a:t>
            </a:r>
            <a:r>
              <a:rPr lang="en-US" dirty="0"/>
              <a:t>of credit hours taught </a:t>
            </a:r>
            <a:r>
              <a:rPr lang="en-US" dirty="0" smtClean="0"/>
              <a:t>on-line</a:t>
            </a:r>
          </a:p>
          <a:p>
            <a:pPr marL="1257300" lvl="2" indent="-457200">
              <a:buFont typeface="+mj-lt"/>
              <a:buChar char="•"/>
            </a:pPr>
            <a:r>
              <a:rPr lang="en-US" dirty="0"/>
              <a:t>Graduate</a:t>
            </a:r>
          </a:p>
          <a:p>
            <a:pPr marL="1257300" lvl="2" indent="-457200">
              <a:buFont typeface="+mj-lt"/>
              <a:buChar char="•"/>
            </a:pPr>
            <a:r>
              <a:rPr lang="en-US" dirty="0"/>
              <a:t>Undergraduate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851441"/>
            <a:ext cx="22781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ctr"/>
            <a:r>
              <a:rPr lang="en-US" sz="1000" dirty="0" smtClean="0"/>
              <a:t>*Not available from national sources.</a:t>
            </a:r>
          </a:p>
        </p:txBody>
      </p:sp>
    </p:spTree>
    <p:extLst>
      <p:ext uri="{BB962C8B-B14F-4D97-AF65-F5344CB8AC3E}">
        <p14:creationId xmlns:p14="http://schemas.microsoft.com/office/powerpoint/2010/main" val="107505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  <a:br>
              <a:rPr lang="en-US" dirty="0" smtClean="0"/>
            </a:br>
            <a:r>
              <a:rPr lang="en-US" sz="18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lphaUcPeriod" startAt="6"/>
            </a:pPr>
            <a:r>
              <a:rPr lang="en-US" dirty="0" smtClean="0"/>
              <a:t>Success Factors</a:t>
            </a:r>
          </a:p>
          <a:p>
            <a:pPr marL="857250" lvl="1" indent="-457200"/>
            <a:r>
              <a:rPr lang="en-US" dirty="0" smtClean="0"/>
              <a:t>Completions by level and 2-digit CIP</a:t>
            </a:r>
          </a:p>
          <a:p>
            <a:pPr marL="857250" lvl="1" indent="-457200"/>
            <a:r>
              <a:rPr lang="en-US" dirty="0" smtClean="0"/>
              <a:t>Proportions awarded to Pell recipients</a:t>
            </a:r>
          </a:p>
          <a:p>
            <a:pPr marL="1257300" lvl="2" indent="-457200"/>
            <a:r>
              <a:rPr lang="en-US" dirty="0" smtClean="0"/>
              <a:t>Level and disc.</a:t>
            </a:r>
          </a:p>
          <a:p>
            <a:pPr marL="857250" lvl="1" indent="-457200"/>
            <a:r>
              <a:rPr lang="en-US" dirty="0" smtClean="0"/>
              <a:t>Graduation rates</a:t>
            </a:r>
          </a:p>
          <a:p>
            <a:pPr marL="1257300" lvl="2" indent="-457200"/>
            <a:r>
              <a:rPr lang="en-US" dirty="0" smtClean="0"/>
              <a:t>100%</a:t>
            </a:r>
          </a:p>
          <a:p>
            <a:pPr marL="1257300" lvl="2" indent="-457200"/>
            <a:r>
              <a:rPr lang="en-US" dirty="0" smtClean="0"/>
              <a:t>150%</a:t>
            </a:r>
          </a:p>
          <a:p>
            <a:pPr marL="1257300" lvl="2" indent="-457200"/>
            <a:r>
              <a:rPr lang="en-US" dirty="0" smtClean="0"/>
              <a:t>200%</a:t>
            </a:r>
          </a:p>
          <a:p>
            <a:pPr marL="857250" lvl="1" indent="-457200"/>
            <a:r>
              <a:rPr lang="en-US" dirty="0" smtClean="0"/>
              <a:t>Retention Rates</a:t>
            </a:r>
          </a:p>
          <a:p>
            <a:pPr marL="857250" lvl="1" indent="-457200"/>
            <a:r>
              <a:rPr lang="en-US" dirty="0" smtClean="0"/>
              <a:t>Number of students completing 30, 60, 90 credits (4-year)</a:t>
            </a:r>
          </a:p>
          <a:p>
            <a:pPr marL="857250" lvl="1" indent="-457200"/>
            <a:r>
              <a:rPr lang="en-US" dirty="0" smtClean="0"/>
              <a:t>Number of students completing 15, 30, 45 credits (2-year)</a:t>
            </a:r>
          </a:p>
          <a:p>
            <a:pPr marL="857250" lvl="1" indent="-457200"/>
            <a:r>
              <a:rPr lang="en-US" dirty="0" smtClean="0"/>
              <a:t>Number of transfer with ≥30 credits</a:t>
            </a:r>
          </a:p>
          <a:p>
            <a:pPr marL="1714500" lvl="3" indent="-4572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68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  <a:br>
              <a:rPr lang="en-US" dirty="0" smtClean="0"/>
            </a:br>
            <a:r>
              <a:rPr lang="en-US" sz="18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lphaUcPeriod" startAt="7"/>
            </a:pPr>
            <a:r>
              <a:rPr lang="en-US" dirty="0" smtClean="0"/>
              <a:t>Facilities related factors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Annual depreciation amount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Replacement value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Gross area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Net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692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  <a:br>
              <a:rPr lang="en-US" dirty="0" smtClean="0"/>
            </a:br>
            <a:r>
              <a:rPr lang="en-US" sz="18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lphaUcPeriod" startAt="8"/>
            </a:pPr>
            <a:r>
              <a:rPr lang="en-US" dirty="0" smtClean="0"/>
              <a:t>Unrestricted revenues</a:t>
            </a:r>
          </a:p>
          <a:p>
            <a:pPr lvl="1" indent="-342900"/>
            <a:r>
              <a:rPr lang="en-US" dirty="0" smtClean="0"/>
              <a:t>Revenues from</a:t>
            </a:r>
          </a:p>
          <a:p>
            <a:pPr lvl="2" indent="-342900"/>
            <a:r>
              <a:rPr lang="en-US" dirty="0" smtClean="0"/>
              <a:t>Tuition and fees</a:t>
            </a:r>
          </a:p>
          <a:p>
            <a:pPr lvl="2" indent="-342900"/>
            <a:r>
              <a:rPr lang="en-US" dirty="0" smtClean="0"/>
              <a:t>State appropriations</a:t>
            </a:r>
          </a:p>
          <a:p>
            <a:pPr lvl="2" indent="-342900"/>
            <a:r>
              <a:rPr lang="en-US" dirty="0" smtClean="0"/>
              <a:t>Local government appropriations</a:t>
            </a:r>
          </a:p>
          <a:p>
            <a:pPr lvl="1" indent="-342900"/>
            <a:r>
              <a:rPr lang="en-US" dirty="0" smtClean="0"/>
              <a:t>Provides the data to demonstrate “Bowen’s Law”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936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Needed to Address Specific Items in the RFP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/>
          <a:lstStyle/>
          <a:p>
            <a:pPr marL="457200" indent="-457200">
              <a:buFont typeface="+mj-lt"/>
              <a:buAutoNum type="alphaUcPeriod" startAt="7"/>
            </a:pPr>
            <a:r>
              <a:rPr lang="en-US" dirty="0" smtClean="0"/>
              <a:t>Uncontrollable or “mandated” costs - operating</a:t>
            </a:r>
          </a:p>
          <a:p>
            <a:pPr marL="400050" lvl="1" indent="0">
              <a:buNone/>
            </a:pPr>
            <a:r>
              <a:rPr lang="en-US" dirty="0" smtClean="0"/>
              <a:t>Line item expenditures, by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363930"/>
              </p:ext>
            </p:extLst>
          </p:nvPr>
        </p:nvGraphicFramePr>
        <p:xfrm>
          <a:off x="1447800" y="2819400"/>
          <a:ext cx="655320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640"/>
                <a:gridCol w="1310640"/>
                <a:gridCol w="1310640"/>
                <a:gridCol w="1310640"/>
                <a:gridCol w="1310640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Instruction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Research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…………… 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Total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0516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Salaries</a:t>
                      </a:r>
                    </a:p>
                    <a:p>
                      <a:r>
                        <a:rPr lang="en-US" sz="14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Benefits</a:t>
                      </a:r>
                    </a:p>
                    <a:p>
                      <a:r>
                        <a:rPr lang="en-US" sz="14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Op. Expenses</a:t>
                      </a:r>
                    </a:p>
                    <a:p>
                      <a:pPr marL="231775" indent="-115888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Supplies</a:t>
                      </a:r>
                    </a:p>
                    <a:p>
                      <a:pPr marL="231775" indent="-115888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Utilities</a:t>
                      </a:r>
                    </a:p>
                    <a:p>
                      <a:pPr marL="231775" indent="-115888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Insurance</a:t>
                      </a:r>
                    </a:p>
                    <a:p>
                      <a:pPr marL="231775" indent="-115888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</a:p>
                    <a:p>
                      <a:r>
                        <a:rPr lang="en-US" sz="14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Capital items</a:t>
                      </a:r>
                      <a:endParaRPr lang="en-US" sz="14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5486400"/>
            <a:ext cx="2410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ctr"/>
            <a:r>
              <a:rPr lang="en-US" sz="1400" dirty="0" smtClean="0"/>
              <a:t>Most current &amp; 5 years prior</a:t>
            </a:r>
          </a:p>
        </p:txBody>
      </p:sp>
    </p:spTree>
    <p:extLst>
      <p:ext uri="{BB962C8B-B14F-4D97-AF65-F5344CB8AC3E}">
        <p14:creationId xmlns:p14="http://schemas.microsoft.com/office/powerpoint/2010/main" val="545215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Needed to Address Specific Items in the RFP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690"/>
            <a:ext cx="8229600" cy="3081909"/>
          </a:xfrm>
        </p:spPr>
        <p:txBody>
          <a:bodyPr/>
          <a:lstStyle/>
          <a:p>
            <a:pPr marL="457200" indent="-457200">
              <a:buFont typeface="+mj-lt"/>
              <a:buAutoNum type="alphaUcPeriod" startAt="8"/>
            </a:pPr>
            <a:r>
              <a:rPr lang="en-US" sz="2000" dirty="0" smtClean="0"/>
              <a:t>Expenditures on facilities and relationship to student fees</a:t>
            </a:r>
          </a:p>
          <a:p>
            <a:pPr marL="457200" indent="0">
              <a:buNone/>
            </a:pPr>
            <a:r>
              <a:rPr lang="en-US" sz="1600" dirty="0"/>
              <a:t>Funding of facilities construction &amp; maintenance</a:t>
            </a:r>
          </a:p>
          <a:p>
            <a:pPr marL="857250" lvl="1" indent="-457200"/>
            <a:r>
              <a:rPr lang="en-US" sz="1600" dirty="0"/>
              <a:t>Separate for </a:t>
            </a:r>
          </a:p>
          <a:p>
            <a:pPr marL="1257300" lvl="2" indent="-457200"/>
            <a:r>
              <a:rPr lang="en-US" sz="1400" dirty="0"/>
              <a:t>Academic (Inst., Res., P.S.)</a:t>
            </a:r>
          </a:p>
          <a:p>
            <a:pPr marL="1257300" lvl="2" indent="-457200"/>
            <a:r>
              <a:rPr lang="en-US" sz="1400" dirty="0"/>
              <a:t>Administration</a:t>
            </a:r>
          </a:p>
          <a:p>
            <a:pPr marL="1257300" lvl="2" indent="-457200"/>
            <a:r>
              <a:rPr lang="en-US" sz="1400" dirty="0"/>
              <a:t>Recreation</a:t>
            </a:r>
          </a:p>
          <a:p>
            <a:pPr marL="1714500" lvl="3" indent="-457200"/>
            <a:r>
              <a:rPr lang="en-US" sz="1200" dirty="0"/>
              <a:t>Athletics</a:t>
            </a:r>
          </a:p>
          <a:p>
            <a:pPr marL="1714500" lvl="3" indent="-457200"/>
            <a:r>
              <a:rPr lang="en-US" sz="1200" dirty="0"/>
              <a:t>Other (Student Union, etc.)</a:t>
            </a:r>
          </a:p>
          <a:p>
            <a:pPr marL="1257300" lvl="2" indent="-457200"/>
            <a:r>
              <a:rPr lang="en-US" sz="1400" dirty="0"/>
              <a:t>Auxiliary Enterprises – other than athletics/recreation</a:t>
            </a:r>
          </a:p>
          <a:p>
            <a:pPr marL="857250" lvl="1" indent="-457200"/>
            <a:r>
              <a:rPr lang="en-US" sz="1600" dirty="0"/>
              <a:t>Omit </a:t>
            </a:r>
            <a:r>
              <a:rPr lang="en-US" sz="1600" dirty="0" smtClean="0"/>
              <a:t>hospitals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682859"/>
              </p:ext>
            </p:extLst>
          </p:nvPr>
        </p:nvGraphicFramePr>
        <p:xfrm>
          <a:off x="2667000" y="4135463"/>
          <a:ext cx="3903633" cy="1655737"/>
        </p:xfrm>
        <a:graphic>
          <a:graphicData uri="http://schemas.openxmlformats.org/drawingml/2006/table">
            <a:tbl>
              <a:tblPr firstRow="1" firstCol="1" bandRow="1"/>
              <a:tblGrid>
                <a:gridCol w="2133600"/>
                <a:gridCol w="722717"/>
                <a:gridCol w="1047316"/>
              </a:tblGrid>
              <a:tr h="96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Revenue Source</a:t>
                      </a:r>
                    </a:p>
                  </a:txBody>
                  <a:tcPr marL="57127" marR="5712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+mn-lt"/>
                          <a:ea typeface="Calibri"/>
                          <a:cs typeface="Times New Roman"/>
                        </a:rPr>
                        <a:t>Capital</a:t>
                      </a:r>
                    </a:p>
                  </a:txBody>
                  <a:tcPr marL="57127" marR="57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+mn-lt"/>
                          <a:ea typeface="Calibri"/>
                          <a:cs typeface="Times New Roman"/>
                        </a:rPr>
                        <a:t>Maintenance</a:t>
                      </a:r>
                    </a:p>
                  </a:txBody>
                  <a:tcPr marL="57127" marR="57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337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State Appropriation – </a:t>
                      </a:r>
                      <a:r>
                        <a:rPr lang="en-US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Cap</a:t>
                      </a:r>
                      <a:br>
                        <a:rPr lang="en-US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State </a:t>
                      </a:r>
                      <a:r>
                        <a:rPr lang="en-US" sz="1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Appropriation – General Fund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Federal</a:t>
                      </a:r>
                      <a:br>
                        <a:rPr lang="en-US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Gifts</a:t>
                      </a:r>
                      <a:endParaRPr lang="en-US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Student Fees</a:t>
                      </a:r>
                      <a:br>
                        <a:rPr lang="en-US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Use </a:t>
                      </a:r>
                      <a:r>
                        <a:rPr lang="en-US" sz="1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charges</a:t>
                      </a:r>
                    </a:p>
                  </a:txBody>
                  <a:tcPr marL="57127" marR="5712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27" marR="571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27" marR="571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945" y="5715000"/>
            <a:ext cx="21419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lvl="1" indent="-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</a:pPr>
            <a:r>
              <a:rPr lang="en-US" sz="1600" dirty="0"/>
              <a:t>Last 5 years</a:t>
            </a:r>
          </a:p>
        </p:txBody>
      </p:sp>
    </p:spTree>
    <p:extLst>
      <p:ext uri="{BB962C8B-B14F-4D97-AF65-F5344CB8AC3E}">
        <p14:creationId xmlns:p14="http://schemas.microsoft.com/office/powerpoint/2010/main" val="3746623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Needed to Address Specific Items in the RFP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690"/>
            <a:ext cx="8229600" cy="3081909"/>
          </a:xfrm>
        </p:spPr>
        <p:txBody>
          <a:bodyPr/>
          <a:lstStyle/>
          <a:p>
            <a:pPr marL="457200" indent="-457200">
              <a:buFont typeface="+mj-lt"/>
              <a:buAutoNum type="alphaUcPeriod" startAt="9"/>
            </a:pPr>
            <a:r>
              <a:rPr lang="en-US" sz="2000" dirty="0" smtClean="0"/>
              <a:t>The use of institutional financial assistance &amp; scholarships at various institutions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746815"/>
              </p:ext>
            </p:extLst>
          </p:nvPr>
        </p:nvGraphicFramePr>
        <p:xfrm>
          <a:off x="2209800" y="2743200"/>
          <a:ext cx="4686300" cy="1554480"/>
        </p:xfrm>
        <a:graphic>
          <a:graphicData uri="http://schemas.openxmlformats.org/drawingml/2006/table">
            <a:tbl>
              <a:tblPr firstRow="1" firstCol="1" bandRow="1"/>
              <a:tblGrid>
                <a:gridCol w="2343150"/>
                <a:gridCol w="1162050"/>
                <a:gridCol w="11811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Undergraduate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Graduate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1717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Scholarship Payments </a:t>
                      </a:r>
                      <a:b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	($’s come into institutions)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Waivers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51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Find a way to convey to policymakers and the general public</a:t>
            </a:r>
          </a:p>
          <a:p>
            <a:pPr lvl="1"/>
            <a:r>
              <a:rPr lang="en-US" dirty="0" smtClean="0"/>
              <a:t>The factors that determine the costs of educating a student and why those costs differ in different types of institutions</a:t>
            </a:r>
          </a:p>
          <a:p>
            <a:pPr lvl="1"/>
            <a:r>
              <a:rPr lang="en-US" dirty="0" smtClean="0"/>
              <a:t>The factors that determine prices charged to students</a:t>
            </a:r>
          </a:p>
          <a:p>
            <a:pPr lvl="1"/>
            <a:r>
              <a:rPr lang="en-US" dirty="0" smtClean="0"/>
              <a:t>The extent to which Colorado institutions have managed to control cost and prices</a:t>
            </a:r>
          </a:p>
          <a:p>
            <a:r>
              <a:rPr lang="en-US" dirty="0" smtClean="0"/>
              <a:t>Put state appropriations in the context of overall institutional finance</a:t>
            </a:r>
          </a:p>
          <a:p>
            <a:r>
              <a:rPr lang="en-US" dirty="0" smtClean="0"/>
              <a:t>Base the story line on sound analyses</a:t>
            </a:r>
          </a:p>
          <a:p>
            <a:r>
              <a:rPr lang="en-US" dirty="0" smtClean="0"/>
              <a:t>Build trust by increasing transparency of cost and pricing considerations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36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Driver Analyses – General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Separate analyses for different types of institutions – tentatively</a:t>
            </a:r>
          </a:p>
          <a:p>
            <a:pPr lvl="1"/>
            <a:r>
              <a:rPr lang="en-US" dirty="0" smtClean="0"/>
              <a:t>Research 1</a:t>
            </a:r>
          </a:p>
          <a:p>
            <a:pPr lvl="1"/>
            <a:r>
              <a:rPr lang="en-US" dirty="0" smtClean="0"/>
              <a:t>Research 2</a:t>
            </a:r>
          </a:p>
          <a:p>
            <a:pPr lvl="1"/>
            <a:r>
              <a:rPr lang="en-US" dirty="0" smtClean="0"/>
              <a:t>Other 4-year</a:t>
            </a:r>
          </a:p>
          <a:p>
            <a:pPr lvl="1"/>
            <a:r>
              <a:rPr lang="en-US" dirty="0" smtClean="0"/>
              <a:t>2-year</a:t>
            </a:r>
          </a:p>
          <a:p>
            <a:r>
              <a:rPr lang="en-US" dirty="0" smtClean="0"/>
              <a:t>Identify those factors that explain most of the variation in cost</a:t>
            </a:r>
          </a:p>
          <a:p>
            <a:r>
              <a:rPr lang="en-US" dirty="0" smtClean="0"/>
              <a:t>Compare Colorado institutions to other, similar institutions on these variables</a:t>
            </a:r>
          </a:p>
          <a:p>
            <a:r>
              <a:rPr lang="en-US" dirty="0" smtClean="0"/>
              <a:t>Work hard at developing graphic presentations that tell the 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57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majority of analyses using national data</a:t>
            </a:r>
          </a:p>
          <a:p>
            <a:pPr lvl="1"/>
            <a:r>
              <a:rPr lang="en-US" dirty="0" smtClean="0"/>
              <a:t>Cast a wide net</a:t>
            </a:r>
          </a:p>
          <a:p>
            <a:r>
              <a:rPr lang="en-US" dirty="0" smtClean="0"/>
              <a:t>Add granularity by using data compiled from CDHE and institutions</a:t>
            </a:r>
          </a:p>
          <a:p>
            <a:pPr lvl="1"/>
            <a:r>
              <a:rPr lang="en-US" dirty="0" smtClean="0"/>
              <a:t>Every effort made to minimize impact on institutions</a:t>
            </a:r>
          </a:p>
          <a:p>
            <a:r>
              <a:rPr lang="en-US" dirty="0" smtClean="0"/>
              <a:t>Address cost driver analyses first, pricing second</a:t>
            </a:r>
          </a:p>
          <a:p>
            <a:pPr lvl="1"/>
            <a:r>
              <a:rPr lang="en-US" dirty="0" smtClean="0"/>
              <a:t>Inform mission metric decisions in funding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04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Driver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Dependent variables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Expenditures on instruction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Expenditures on student-related functions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Instruction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Student services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[I/(</a:t>
            </a:r>
            <a:r>
              <a:rPr lang="en-US" dirty="0" err="1" smtClean="0"/>
              <a:t>I+P.S+Res</a:t>
            </a:r>
            <a:r>
              <a:rPr lang="en-US" dirty="0" smtClean="0"/>
              <a:t>)] Academic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69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Basic institutional characteristics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Sector (Carnegie classifications)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Locale</a:t>
            </a:r>
          </a:p>
          <a:p>
            <a:pPr marL="1257300" lvl="2" indent="-457200"/>
            <a:r>
              <a:rPr lang="en-US" dirty="0" smtClean="0"/>
              <a:t>Rural</a:t>
            </a:r>
          </a:p>
          <a:p>
            <a:pPr marL="1257300" lvl="2" indent="-457200"/>
            <a:r>
              <a:rPr lang="en-US" dirty="0" smtClean="0"/>
              <a:t>Small town</a:t>
            </a:r>
          </a:p>
          <a:p>
            <a:pPr marL="1257300" lvl="2" indent="-457200"/>
            <a:r>
              <a:rPr lang="en-US" dirty="0" smtClean="0"/>
              <a:t>Suburban</a:t>
            </a:r>
          </a:p>
          <a:p>
            <a:pPr marL="1257300" lvl="2" indent="-457200"/>
            <a:r>
              <a:rPr lang="en-US" dirty="0" smtClean="0"/>
              <a:t>Urban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Median wages of county/area in which institution is located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Size – annual FTE enrollment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38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  <a:br>
              <a:rPr lang="en-US" dirty="0" smtClean="0"/>
            </a:br>
            <a:r>
              <a:rPr lang="en-US" sz="18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 startAt="2"/>
            </a:pPr>
            <a:r>
              <a:rPr lang="en-US" dirty="0" smtClean="0"/>
              <a:t>Student characteristics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Preparation – entering ACT/SAT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% Part-time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% Pell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% Underrepresented minorities</a:t>
            </a:r>
          </a:p>
          <a:p>
            <a:pPr marL="1257300" lvl="2" indent="-457200"/>
            <a:r>
              <a:rPr lang="en-US" dirty="0" smtClean="0"/>
              <a:t>Hispanic</a:t>
            </a:r>
          </a:p>
          <a:p>
            <a:pPr marL="1257300" lvl="2" indent="-457200"/>
            <a:r>
              <a:rPr lang="en-US" dirty="0" smtClean="0"/>
              <a:t>African-American</a:t>
            </a:r>
          </a:p>
          <a:p>
            <a:pPr marL="1257300" lvl="2" indent="-457200"/>
            <a:r>
              <a:rPr lang="en-US" dirty="0" smtClean="0"/>
              <a:t>American Indians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% older than </a:t>
            </a:r>
            <a:r>
              <a:rPr lang="en-US" dirty="0" smtClean="0"/>
              <a:t>25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% of entering students requiring remediation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% headcount enrollments </a:t>
            </a:r>
            <a:r>
              <a:rPr lang="en-US" smtClean="0"/>
              <a:t>that are graduate </a:t>
            </a:r>
            <a:r>
              <a:rPr lang="en-US" dirty="0" smtClean="0"/>
              <a:t>and professional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57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  <a:br>
              <a:rPr lang="en-US" dirty="0" smtClean="0"/>
            </a:br>
            <a:r>
              <a:rPr lang="en-US" sz="18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lphaUcPeriod" startAt="3"/>
            </a:pPr>
            <a:r>
              <a:rPr lang="en-US" dirty="0" smtClean="0"/>
              <a:t>Program characteristics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% FTE enrollment that is graduate &amp; professional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Breadth of undergraduate programs</a:t>
            </a:r>
          </a:p>
          <a:p>
            <a:pPr marL="1257300" lvl="2" indent="-457200"/>
            <a:r>
              <a:rPr lang="en-US" dirty="0" smtClean="0"/>
              <a:t>Number of UG programs (6-digit) with completers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Breadth of graduate programs</a:t>
            </a:r>
          </a:p>
          <a:p>
            <a:pPr marL="1257300" lvl="2" indent="-457200">
              <a:buFont typeface="+mj-lt"/>
              <a:buChar char="•"/>
            </a:pPr>
            <a:r>
              <a:rPr lang="en-US" dirty="0"/>
              <a:t>Number of graduate programs (6-digit) with completers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Concentration of programs in high cost fields</a:t>
            </a:r>
          </a:p>
          <a:p>
            <a:pPr marL="1257300" lvl="2" indent="-457200">
              <a:buFont typeface="+mj-lt"/>
              <a:buChar char="•"/>
            </a:pPr>
            <a:r>
              <a:rPr lang="en-US" dirty="0"/>
              <a:t>Weighted degrees/un-weighted degrees</a:t>
            </a:r>
          </a:p>
          <a:p>
            <a:pPr marL="1257300" lvl="2" indent="-457200">
              <a:buFont typeface="+mj-lt"/>
              <a:buChar char="•"/>
            </a:pPr>
            <a:r>
              <a:rPr lang="en-US" dirty="0"/>
              <a:t>Undergraduate &amp; graduate separate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Research </a:t>
            </a:r>
            <a:r>
              <a:rPr lang="en-US" dirty="0" smtClean="0"/>
              <a:t>emphasis</a:t>
            </a:r>
          </a:p>
          <a:p>
            <a:pPr marL="1257300" lvl="2" indent="-457200">
              <a:buFont typeface="+mj-lt"/>
              <a:buChar char="•"/>
            </a:pPr>
            <a:r>
              <a:rPr lang="en-US" dirty="0"/>
              <a:t>Research expenditure per FT Faculty or relative to instruction expenditures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Med/Vet school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Land Grant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965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  <a:br>
              <a:rPr lang="en-US" dirty="0" smtClean="0"/>
            </a:br>
            <a:r>
              <a:rPr lang="en-US" sz="18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lphaUcPeriod" startAt="4"/>
            </a:pPr>
            <a:r>
              <a:rPr lang="en-US" dirty="0" smtClean="0"/>
              <a:t>Staffing related factors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Number of staff by category</a:t>
            </a:r>
          </a:p>
          <a:p>
            <a:pPr marL="1257300" lvl="2" indent="-457200"/>
            <a:r>
              <a:rPr lang="en-US" dirty="0" smtClean="0"/>
              <a:t>Faculty – FT/PT</a:t>
            </a:r>
          </a:p>
          <a:p>
            <a:pPr marL="1257300" lvl="2" indent="-457200"/>
            <a:r>
              <a:rPr lang="en-US" dirty="0" smtClean="0"/>
              <a:t>Executive &amp; managerial</a:t>
            </a:r>
          </a:p>
          <a:p>
            <a:pPr marL="1257300" lvl="2" indent="-457200"/>
            <a:r>
              <a:rPr lang="en-US" dirty="0" smtClean="0"/>
              <a:t>Other professional</a:t>
            </a:r>
          </a:p>
          <a:p>
            <a:pPr marL="1257300" lvl="2" indent="-457200"/>
            <a:r>
              <a:rPr lang="en-US" dirty="0" smtClean="0"/>
              <a:t>Technical</a:t>
            </a:r>
          </a:p>
          <a:p>
            <a:pPr marL="1257300" lvl="2" indent="-457200"/>
            <a:r>
              <a:rPr lang="en-US" dirty="0" smtClean="0"/>
              <a:t>Clerical</a:t>
            </a:r>
          </a:p>
          <a:p>
            <a:pPr marL="1257300" lvl="2" indent="-457200"/>
            <a:r>
              <a:rPr lang="en-US" dirty="0" smtClean="0"/>
              <a:t>Service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Salaries</a:t>
            </a:r>
          </a:p>
          <a:p>
            <a:pPr marL="1257300" lvl="2" indent="-457200"/>
            <a:r>
              <a:rPr lang="en-US" dirty="0" smtClean="0"/>
              <a:t>Faculty (by rank)</a:t>
            </a:r>
          </a:p>
          <a:p>
            <a:pPr marL="1257300" lvl="2" indent="-457200"/>
            <a:r>
              <a:rPr lang="en-US" dirty="0" smtClean="0"/>
              <a:t>Administrators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Benefits</a:t>
            </a:r>
          </a:p>
          <a:p>
            <a:pPr marL="1257300" lvl="2" indent="-457200"/>
            <a:r>
              <a:rPr lang="en-US" dirty="0" smtClean="0"/>
              <a:t>As % of compensation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C6D3-4277-4E04-B9FB-F0C09BA50A62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92052"/>
      </p:ext>
    </p:extLst>
  </p:cSld>
  <p:clrMapOvr>
    <a:masterClrMapping/>
  </p:clrMapOvr>
</p:sld>
</file>

<file path=ppt/theme/theme1.xml><?xml version="1.0" encoding="utf-8"?>
<a:theme xmlns:a="http://schemas.openxmlformats.org/drawingml/2006/main" name="1_NCHEMS 08">
  <a:themeElements>
    <a:clrScheme name="Office Theme 13">
      <a:dk1>
        <a:srgbClr val="000000"/>
      </a:dk1>
      <a:lt1>
        <a:srgbClr val="FFFFFF"/>
      </a:lt1>
      <a:dk2>
        <a:srgbClr val="4975AD"/>
      </a:dk2>
      <a:lt2>
        <a:srgbClr val="808080"/>
      </a:lt2>
      <a:accent1>
        <a:srgbClr val="AFBD22"/>
      </a:accent1>
      <a:accent2>
        <a:srgbClr val="005295"/>
      </a:accent2>
      <a:accent3>
        <a:srgbClr val="FFFFFF"/>
      </a:accent3>
      <a:accent4>
        <a:srgbClr val="000000"/>
      </a:accent4>
      <a:accent5>
        <a:srgbClr val="D4DBAB"/>
      </a:accent5>
      <a:accent6>
        <a:srgbClr val="004987"/>
      </a:accent6>
      <a:hlink>
        <a:srgbClr val="FF9900"/>
      </a:hlink>
      <a:folHlink>
        <a:srgbClr val="8B8D09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0" algn="ctr">
          <a:defRPr sz="1000" dirty="0" smtClean="0">
            <a:latin typeface="Trebuchet MS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4975AD"/>
        </a:dk2>
        <a:lt2>
          <a:srgbClr val="808080"/>
        </a:lt2>
        <a:accent1>
          <a:srgbClr val="AFBD22"/>
        </a:accent1>
        <a:accent2>
          <a:srgbClr val="005295"/>
        </a:accent2>
        <a:accent3>
          <a:srgbClr val="FFFFFF"/>
        </a:accent3>
        <a:accent4>
          <a:srgbClr val="000000"/>
        </a:accent4>
        <a:accent5>
          <a:srgbClr val="D4DBAB"/>
        </a:accent5>
        <a:accent6>
          <a:srgbClr val="004987"/>
        </a:accent6>
        <a:hlink>
          <a:srgbClr val="FF9900"/>
        </a:hlink>
        <a:folHlink>
          <a:srgbClr val="8B8D0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NCHEMS 08">
  <a:themeElements>
    <a:clrScheme name="Custom 2">
      <a:dk1>
        <a:srgbClr val="000000"/>
      </a:dk1>
      <a:lt1>
        <a:srgbClr val="FFFFFF"/>
      </a:lt1>
      <a:dk2>
        <a:srgbClr val="4975AD"/>
      </a:dk2>
      <a:lt2>
        <a:srgbClr val="808080"/>
      </a:lt2>
      <a:accent1>
        <a:srgbClr val="4975AD"/>
      </a:accent1>
      <a:accent2>
        <a:srgbClr val="C00000"/>
      </a:accent2>
      <a:accent3>
        <a:srgbClr val="8B8D09"/>
      </a:accent3>
      <a:accent4>
        <a:srgbClr val="F9FABB"/>
      </a:accent4>
      <a:accent5>
        <a:srgbClr val="B4C7DF"/>
      </a:accent5>
      <a:accent6>
        <a:srgbClr val="004987"/>
      </a:accent6>
      <a:hlink>
        <a:srgbClr val="FF9900"/>
      </a:hlink>
      <a:folHlink>
        <a:srgbClr val="8B8D09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0" algn="ctr">
          <a:defRPr sz="1000" dirty="0" smtClean="0">
            <a:latin typeface="Trebuchet MS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4975AD"/>
        </a:dk2>
        <a:lt2>
          <a:srgbClr val="808080"/>
        </a:lt2>
        <a:accent1>
          <a:srgbClr val="AFBD22"/>
        </a:accent1>
        <a:accent2>
          <a:srgbClr val="005295"/>
        </a:accent2>
        <a:accent3>
          <a:srgbClr val="FFFFFF"/>
        </a:accent3>
        <a:accent4>
          <a:srgbClr val="000000"/>
        </a:accent4>
        <a:accent5>
          <a:srgbClr val="D4DBAB"/>
        </a:accent5>
        <a:accent6>
          <a:srgbClr val="004987"/>
        </a:accent6>
        <a:hlink>
          <a:srgbClr val="FF9900"/>
        </a:hlink>
        <a:folHlink>
          <a:srgbClr val="8B8D0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NCHEMS.Vendor PPT.RFP-CM-CDHE-14-005</Template>
  <TotalTime>308</TotalTime>
  <Words>680</Words>
  <Application>Microsoft Office PowerPoint</Application>
  <PresentationFormat>On-screen Show (4:3)</PresentationFormat>
  <Paragraphs>185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1_NCHEMS 08</vt:lpstr>
      <vt:lpstr>2_NCHEMS 08</vt:lpstr>
      <vt:lpstr>Cost Driver Analysis:  General Approach to the Work</vt:lpstr>
      <vt:lpstr>The Challenge</vt:lpstr>
      <vt:lpstr>Cost Driver Analyses – General Approach</vt:lpstr>
      <vt:lpstr>General Approach</vt:lpstr>
      <vt:lpstr>Cost Driver Analyses</vt:lpstr>
      <vt:lpstr>Independent Variables</vt:lpstr>
      <vt:lpstr>Independent Variables (continued)</vt:lpstr>
      <vt:lpstr>Independent Variables (continued)</vt:lpstr>
      <vt:lpstr>Independent Variables (continued)</vt:lpstr>
      <vt:lpstr>Independent Variables (continued)</vt:lpstr>
      <vt:lpstr>Independent Variables (continued)</vt:lpstr>
      <vt:lpstr>Independent Variables (continued)</vt:lpstr>
      <vt:lpstr>Independent Variables (continued)</vt:lpstr>
      <vt:lpstr>Data Needed to Address Specific Items in the RFP</vt:lpstr>
      <vt:lpstr>Data Needed to Address Specific Items in the RFP</vt:lpstr>
      <vt:lpstr>Data Needed to Address Specific Items in the RFP</vt:lpstr>
    </vt:vector>
  </TitlesOfParts>
  <Company>NCHEMS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Weeks</dc:creator>
  <cp:lastModifiedBy>Duffy, Diane</cp:lastModifiedBy>
  <cp:revision>28</cp:revision>
  <dcterms:created xsi:type="dcterms:W3CDTF">2014-08-22T16:13:33Z</dcterms:created>
  <dcterms:modified xsi:type="dcterms:W3CDTF">2014-08-26T17:32:39Z</dcterms:modified>
</cp:coreProperties>
</file>